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0189" autoAdjust="0"/>
    <p:restoredTop sz="94660"/>
  </p:normalViewPr>
  <p:slideViewPr>
    <p:cSldViewPr snapToGrid="0">
      <p:cViewPr>
        <p:scale>
          <a:sx n="22" d="100"/>
          <a:sy n="22" d="100"/>
        </p:scale>
        <p:origin x="3492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Percentage of studies based on surveillance</a:t>
            </a:r>
          </a:p>
        </c:rich>
      </c:tx>
      <c:layout>
        <c:manualLayout>
          <c:xMode val="edge"/>
          <c:yMode val="edge"/>
          <c:x val="0.19730256650541156"/>
          <c:y val="3.84626013665580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of studies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DE-4DC2-85BF-D9F9866B62C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53-4226-AA8B-C493D8C46E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A53-4226-AA8B-C493D8C46E6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5DE-4DC2-85BF-D9F9866B62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Human disease only surveillance</c:v>
                </c:pt>
                <c:pt idx="1">
                  <c:v>Human + animal diseases surveillance</c:v>
                </c:pt>
                <c:pt idx="2">
                  <c:v>•Environmental surveillance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0.82399999999999995</c:v>
                </c:pt>
                <c:pt idx="1">
                  <c:v>8.1000000000000003E-2</c:v>
                </c:pt>
                <c:pt idx="2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DE-4DC2-85BF-D9F9866B62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25863524168226"/>
          <c:y val="0.28154406890104511"/>
          <c:w val="0.33240150419902764"/>
          <c:h val="0.488792892979477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89BE94-E67C-46EB-9095-2C1B121B624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62959BD-0CF8-482E-AB71-51B059BCF0DB}">
      <dgm:prSet phldrT="[Text]"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Identifying the research question</a:t>
          </a:r>
          <a:endParaRPr lang="en-GB" sz="2800" dirty="0">
            <a:solidFill>
              <a:schemeClr val="bg1"/>
            </a:solidFill>
            <a:latin typeface="+mn-lt"/>
          </a:endParaRPr>
        </a:p>
      </dgm:t>
    </dgm:pt>
    <dgm:pt modelId="{BFC36F0F-D4D2-4E6A-80A4-3F3A018B828C}" type="parTrans" cxnId="{1313E1E8-E688-495F-887E-25F118568A1E}">
      <dgm:prSet/>
      <dgm:spPr/>
      <dgm:t>
        <a:bodyPr/>
        <a:lstStyle/>
        <a:p>
          <a:endParaRPr lang="en-GB"/>
        </a:p>
      </dgm:t>
    </dgm:pt>
    <dgm:pt modelId="{D3D3E4E9-0C1C-47B1-B932-E7732DF1B343}" type="sibTrans" cxnId="{1313E1E8-E688-495F-887E-25F118568A1E}">
      <dgm:prSet/>
      <dgm:spPr/>
      <dgm:t>
        <a:bodyPr/>
        <a:lstStyle/>
        <a:p>
          <a:endParaRPr lang="en-GB"/>
        </a:p>
      </dgm:t>
    </dgm:pt>
    <dgm:pt modelId="{59E8BC91-8158-4CB3-B40B-3D64CE9591DA}">
      <dgm:prSet phldrT="[Text]"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Charting the data</a:t>
          </a:r>
          <a:endParaRPr lang="en-GB" sz="2800" dirty="0">
            <a:solidFill>
              <a:schemeClr val="bg1"/>
            </a:solidFill>
            <a:latin typeface="+mn-lt"/>
          </a:endParaRPr>
        </a:p>
      </dgm:t>
    </dgm:pt>
    <dgm:pt modelId="{B0445761-89FC-483A-9EBF-790DFB82B300}" type="parTrans" cxnId="{26F25D54-D500-480D-B014-6C894F5DF5C8}">
      <dgm:prSet/>
      <dgm:spPr/>
      <dgm:t>
        <a:bodyPr/>
        <a:lstStyle/>
        <a:p>
          <a:endParaRPr lang="en-GB"/>
        </a:p>
      </dgm:t>
    </dgm:pt>
    <dgm:pt modelId="{4751F848-F296-4D41-90AC-CD264C9399D5}" type="sibTrans" cxnId="{26F25D54-D500-480D-B014-6C894F5DF5C8}">
      <dgm:prSet/>
      <dgm:spPr/>
      <dgm:t>
        <a:bodyPr/>
        <a:lstStyle/>
        <a:p>
          <a:endParaRPr lang="en-GB"/>
        </a:p>
      </dgm:t>
    </dgm:pt>
    <dgm:pt modelId="{6A990C92-EB90-478C-8FF2-6B1AC7E7DD41}">
      <dgm:prSet phldrT="[Text]"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Collating, </a:t>
          </a:r>
          <a:r>
            <a:rPr lang="en-US" sz="2800" dirty="0" err="1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summarising</a:t>
          </a:r>
          <a:r>
            <a:rPr lang="en-US" sz="28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, and reporting the results</a:t>
          </a:r>
          <a:endParaRPr lang="en-GB" sz="2800" dirty="0">
            <a:solidFill>
              <a:schemeClr val="bg1"/>
            </a:solidFill>
            <a:latin typeface="+mn-lt"/>
          </a:endParaRPr>
        </a:p>
      </dgm:t>
    </dgm:pt>
    <dgm:pt modelId="{BE11B3EA-8052-431B-A852-4F9388EC4492}" type="parTrans" cxnId="{648EA0AE-A78F-46A9-A0C6-9C95A664CA7C}">
      <dgm:prSet/>
      <dgm:spPr/>
      <dgm:t>
        <a:bodyPr/>
        <a:lstStyle/>
        <a:p>
          <a:endParaRPr lang="en-GB"/>
        </a:p>
      </dgm:t>
    </dgm:pt>
    <dgm:pt modelId="{746D9C73-6A2D-4923-9326-DADD1BEB60A2}" type="sibTrans" cxnId="{648EA0AE-A78F-46A9-A0C6-9C95A664CA7C}">
      <dgm:prSet/>
      <dgm:spPr/>
      <dgm:t>
        <a:bodyPr/>
        <a:lstStyle/>
        <a:p>
          <a:endParaRPr lang="en-GB"/>
        </a:p>
      </dgm:t>
    </dgm:pt>
    <dgm:pt modelId="{87C3A484-80A1-4DAE-8874-E428269FC8C5}">
      <dgm:prSet phldrT="[Text]"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Identifying relevant studies</a:t>
          </a:r>
          <a:endParaRPr lang="en-GB" sz="2800" dirty="0">
            <a:solidFill>
              <a:schemeClr val="bg1"/>
            </a:solidFill>
            <a:latin typeface="+mn-lt"/>
          </a:endParaRPr>
        </a:p>
      </dgm:t>
    </dgm:pt>
    <dgm:pt modelId="{E09F25FF-1321-443D-A132-5A19E99A3DF3}" type="parTrans" cxnId="{675AB841-E2C1-4782-8663-8027EFBE4315}">
      <dgm:prSet/>
      <dgm:spPr/>
      <dgm:t>
        <a:bodyPr/>
        <a:lstStyle/>
        <a:p>
          <a:endParaRPr lang="en-GB"/>
        </a:p>
      </dgm:t>
    </dgm:pt>
    <dgm:pt modelId="{BE4263AB-1F73-468F-AB23-8EEAE84BC64D}" type="sibTrans" cxnId="{675AB841-E2C1-4782-8663-8027EFBE4315}">
      <dgm:prSet/>
      <dgm:spPr/>
      <dgm:t>
        <a:bodyPr/>
        <a:lstStyle/>
        <a:p>
          <a:endParaRPr lang="en-GB"/>
        </a:p>
      </dgm:t>
    </dgm:pt>
    <dgm:pt modelId="{B1A27AD0-BFDE-4470-9EA2-65C9D47A1586}">
      <dgm:prSet phldrT="[Text]"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Study selection</a:t>
          </a:r>
          <a:endParaRPr lang="en-GB" sz="2800" dirty="0">
            <a:solidFill>
              <a:schemeClr val="bg1"/>
            </a:solidFill>
            <a:latin typeface="+mn-lt"/>
          </a:endParaRPr>
        </a:p>
      </dgm:t>
    </dgm:pt>
    <dgm:pt modelId="{0BAE1274-2955-4236-BC71-A530CD4D76FF}" type="parTrans" cxnId="{FEBD5803-FEDA-406D-8536-A949480513A8}">
      <dgm:prSet/>
      <dgm:spPr/>
      <dgm:t>
        <a:bodyPr/>
        <a:lstStyle/>
        <a:p>
          <a:endParaRPr lang="en-GB"/>
        </a:p>
      </dgm:t>
    </dgm:pt>
    <dgm:pt modelId="{D8E9D00B-0670-446E-85CB-EBA65B07494E}" type="sibTrans" cxnId="{FEBD5803-FEDA-406D-8536-A949480513A8}">
      <dgm:prSet/>
      <dgm:spPr/>
      <dgm:t>
        <a:bodyPr/>
        <a:lstStyle/>
        <a:p>
          <a:endParaRPr lang="en-GB"/>
        </a:p>
      </dgm:t>
    </dgm:pt>
    <dgm:pt modelId="{9200323E-BDE4-46D7-A5F4-E758F1141AF4}" type="pres">
      <dgm:prSet presAssocID="{5089BE94-E67C-46EB-9095-2C1B121B624B}" presName="Name0" presStyleCnt="0">
        <dgm:presLayoutVars>
          <dgm:dir/>
          <dgm:resizeHandles val="exact"/>
        </dgm:presLayoutVars>
      </dgm:prSet>
      <dgm:spPr/>
    </dgm:pt>
    <dgm:pt modelId="{CE7491DA-BAA7-4BA6-B31C-78070614166B}" type="pres">
      <dgm:prSet presAssocID="{F62959BD-0CF8-482E-AB71-51B059BCF0DB}" presName="node" presStyleLbl="node1" presStyleIdx="0" presStyleCnt="5" custScaleY="57788">
        <dgm:presLayoutVars>
          <dgm:bulletEnabled val="1"/>
        </dgm:presLayoutVars>
      </dgm:prSet>
      <dgm:spPr/>
    </dgm:pt>
    <dgm:pt modelId="{FE6C4E5C-8720-411D-B1A4-182B242E6960}" type="pres">
      <dgm:prSet presAssocID="{D3D3E4E9-0C1C-47B1-B932-E7732DF1B343}" presName="sibTrans" presStyleLbl="sibTrans2D1" presStyleIdx="0" presStyleCnt="4"/>
      <dgm:spPr/>
    </dgm:pt>
    <dgm:pt modelId="{DF111073-B56B-4A3A-A044-70CF8E28ADB5}" type="pres">
      <dgm:prSet presAssocID="{D3D3E4E9-0C1C-47B1-B932-E7732DF1B343}" presName="connectorText" presStyleLbl="sibTrans2D1" presStyleIdx="0" presStyleCnt="4"/>
      <dgm:spPr/>
    </dgm:pt>
    <dgm:pt modelId="{C8CBA3E2-A479-45A5-9D9D-CE8FC38779F5}" type="pres">
      <dgm:prSet presAssocID="{B1A27AD0-BFDE-4470-9EA2-65C9D47A1586}" presName="node" presStyleLbl="node1" presStyleIdx="1" presStyleCnt="5" custScaleY="57788">
        <dgm:presLayoutVars>
          <dgm:bulletEnabled val="1"/>
        </dgm:presLayoutVars>
      </dgm:prSet>
      <dgm:spPr/>
    </dgm:pt>
    <dgm:pt modelId="{A0594DEF-3F4E-4767-9A1B-DC16F302427E}" type="pres">
      <dgm:prSet presAssocID="{D8E9D00B-0670-446E-85CB-EBA65B07494E}" presName="sibTrans" presStyleLbl="sibTrans2D1" presStyleIdx="1" presStyleCnt="4"/>
      <dgm:spPr/>
    </dgm:pt>
    <dgm:pt modelId="{3EC00B9B-21FD-4D0D-87A1-EA9AEC69451C}" type="pres">
      <dgm:prSet presAssocID="{D8E9D00B-0670-446E-85CB-EBA65B07494E}" presName="connectorText" presStyleLbl="sibTrans2D1" presStyleIdx="1" presStyleCnt="4"/>
      <dgm:spPr/>
    </dgm:pt>
    <dgm:pt modelId="{CCE4619E-6F96-48AF-8FD2-7C835984D04E}" type="pres">
      <dgm:prSet presAssocID="{87C3A484-80A1-4DAE-8874-E428269FC8C5}" presName="node" presStyleLbl="node1" presStyleIdx="2" presStyleCnt="5" custScaleY="57788">
        <dgm:presLayoutVars>
          <dgm:bulletEnabled val="1"/>
        </dgm:presLayoutVars>
      </dgm:prSet>
      <dgm:spPr/>
    </dgm:pt>
    <dgm:pt modelId="{BE7AA1D3-2267-44E3-A0AC-3A8B3DA7ABCB}" type="pres">
      <dgm:prSet presAssocID="{BE4263AB-1F73-468F-AB23-8EEAE84BC64D}" presName="sibTrans" presStyleLbl="sibTrans2D1" presStyleIdx="2" presStyleCnt="4"/>
      <dgm:spPr/>
    </dgm:pt>
    <dgm:pt modelId="{FE3FCC10-D25A-4928-B2BC-67BC621B965E}" type="pres">
      <dgm:prSet presAssocID="{BE4263AB-1F73-468F-AB23-8EEAE84BC64D}" presName="connectorText" presStyleLbl="sibTrans2D1" presStyleIdx="2" presStyleCnt="4"/>
      <dgm:spPr/>
    </dgm:pt>
    <dgm:pt modelId="{89FCB68D-C216-4F88-B630-BADD4F299E45}" type="pres">
      <dgm:prSet presAssocID="{59E8BC91-8158-4CB3-B40B-3D64CE9591DA}" presName="node" presStyleLbl="node1" presStyleIdx="3" presStyleCnt="5" custScaleY="57788">
        <dgm:presLayoutVars>
          <dgm:bulletEnabled val="1"/>
        </dgm:presLayoutVars>
      </dgm:prSet>
      <dgm:spPr/>
    </dgm:pt>
    <dgm:pt modelId="{C26CC3B0-65B5-4AA3-B170-F6A8A048F9A5}" type="pres">
      <dgm:prSet presAssocID="{4751F848-F296-4D41-90AC-CD264C9399D5}" presName="sibTrans" presStyleLbl="sibTrans2D1" presStyleIdx="3" presStyleCnt="4"/>
      <dgm:spPr/>
    </dgm:pt>
    <dgm:pt modelId="{57ECCC21-281F-4A71-8F9B-49D782A4E611}" type="pres">
      <dgm:prSet presAssocID="{4751F848-F296-4D41-90AC-CD264C9399D5}" presName="connectorText" presStyleLbl="sibTrans2D1" presStyleIdx="3" presStyleCnt="4"/>
      <dgm:spPr/>
    </dgm:pt>
    <dgm:pt modelId="{687799E8-54E6-49CD-8B33-BB68E639BB9E}" type="pres">
      <dgm:prSet presAssocID="{6A990C92-EB90-478C-8FF2-6B1AC7E7DD41}" presName="node" presStyleLbl="node1" presStyleIdx="4" presStyleCnt="5" custScaleY="57788">
        <dgm:presLayoutVars>
          <dgm:bulletEnabled val="1"/>
        </dgm:presLayoutVars>
      </dgm:prSet>
      <dgm:spPr/>
    </dgm:pt>
  </dgm:ptLst>
  <dgm:cxnLst>
    <dgm:cxn modelId="{FEBD5803-FEDA-406D-8536-A949480513A8}" srcId="{5089BE94-E67C-46EB-9095-2C1B121B624B}" destId="{B1A27AD0-BFDE-4470-9EA2-65C9D47A1586}" srcOrd="1" destOrd="0" parTransId="{0BAE1274-2955-4236-BC71-A530CD4D76FF}" sibTransId="{D8E9D00B-0670-446E-85CB-EBA65B07494E}"/>
    <dgm:cxn modelId="{615F6F28-5241-445D-8F55-6034069711B7}" type="presOf" srcId="{87C3A484-80A1-4DAE-8874-E428269FC8C5}" destId="{CCE4619E-6F96-48AF-8FD2-7C835984D04E}" srcOrd="0" destOrd="0" presId="urn:microsoft.com/office/officeart/2005/8/layout/process1"/>
    <dgm:cxn modelId="{06EF943E-BC95-425C-A3BD-5B8DDFE0257B}" type="presOf" srcId="{59E8BC91-8158-4CB3-B40B-3D64CE9591DA}" destId="{89FCB68D-C216-4F88-B630-BADD4F299E45}" srcOrd="0" destOrd="0" presId="urn:microsoft.com/office/officeart/2005/8/layout/process1"/>
    <dgm:cxn modelId="{675AB841-E2C1-4782-8663-8027EFBE4315}" srcId="{5089BE94-E67C-46EB-9095-2C1B121B624B}" destId="{87C3A484-80A1-4DAE-8874-E428269FC8C5}" srcOrd="2" destOrd="0" parTransId="{E09F25FF-1321-443D-A132-5A19E99A3DF3}" sibTransId="{BE4263AB-1F73-468F-AB23-8EEAE84BC64D}"/>
    <dgm:cxn modelId="{D819F069-6CF9-4F88-9141-74021252EC9F}" type="presOf" srcId="{D8E9D00B-0670-446E-85CB-EBA65B07494E}" destId="{3EC00B9B-21FD-4D0D-87A1-EA9AEC69451C}" srcOrd="1" destOrd="0" presId="urn:microsoft.com/office/officeart/2005/8/layout/process1"/>
    <dgm:cxn modelId="{272F7E6D-D828-4736-9329-BF5B11926D19}" type="presOf" srcId="{4751F848-F296-4D41-90AC-CD264C9399D5}" destId="{57ECCC21-281F-4A71-8F9B-49D782A4E611}" srcOrd="1" destOrd="0" presId="urn:microsoft.com/office/officeart/2005/8/layout/process1"/>
    <dgm:cxn modelId="{CC6B2770-B480-4234-B482-FEB6F866FF06}" type="presOf" srcId="{BE4263AB-1F73-468F-AB23-8EEAE84BC64D}" destId="{FE3FCC10-D25A-4928-B2BC-67BC621B965E}" srcOrd="1" destOrd="0" presId="urn:microsoft.com/office/officeart/2005/8/layout/process1"/>
    <dgm:cxn modelId="{210B7A53-77A2-48E6-AC3E-18EEB2A051D7}" type="presOf" srcId="{D3D3E4E9-0C1C-47B1-B932-E7732DF1B343}" destId="{DF111073-B56B-4A3A-A044-70CF8E28ADB5}" srcOrd="1" destOrd="0" presId="urn:microsoft.com/office/officeart/2005/8/layout/process1"/>
    <dgm:cxn modelId="{26F25D54-D500-480D-B014-6C894F5DF5C8}" srcId="{5089BE94-E67C-46EB-9095-2C1B121B624B}" destId="{59E8BC91-8158-4CB3-B40B-3D64CE9591DA}" srcOrd="3" destOrd="0" parTransId="{B0445761-89FC-483A-9EBF-790DFB82B300}" sibTransId="{4751F848-F296-4D41-90AC-CD264C9399D5}"/>
    <dgm:cxn modelId="{AD6A5E7D-D5F7-4FB1-8C54-35396BF5C974}" type="presOf" srcId="{4751F848-F296-4D41-90AC-CD264C9399D5}" destId="{C26CC3B0-65B5-4AA3-B170-F6A8A048F9A5}" srcOrd="0" destOrd="0" presId="urn:microsoft.com/office/officeart/2005/8/layout/process1"/>
    <dgm:cxn modelId="{C7B66D91-3A9B-426A-9DB5-9C3821DAD60A}" type="presOf" srcId="{B1A27AD0-BFDE-4470-9EA2-65C9D47A1586}" destId="{C8CBA3E2-A479-45A5-9D9D-CE8FC38779F5}" srcOrd="0" destOrd="0" presId="urn:microsoft.com/office/officeart/2005/8/layout/process1"/>
    <dgm:cxn modelId="{75B707A6-F6DC-4BE5-AD3C-FEB02D8D854B}" type="presOf" srcId="{BE4263AB-1F73-468F-AB23-8EEAE84BC64D}" destId="{BE7AA1D3-2267-44E3-A0AC-3A8B3DA7ABCB}" srcOrd="0" destOrd="0" presId="urn:microsoft.com/office/officeart/2005/8/layout/process1"/>
    <dgm:cxn modelId="{648EA0AE-A78F-46A9-A0C6-9C95A664CA7C}" srcId="{5089BE94-E67C-46EB-9095-2C1B121B624B}" destId="{6A990C92-EB90-478C-8FF2-6B1AC7E7DD41}" srcOrd="4" destOrd="0" parTransId="{BE11B3EA-8052-431B-A852-4F9388EC4492}" sibTransId="{746D9C73-6A2D-4923-9326-DADD1BEB60A2}"/>
    <dgm:cxn modelId="{A6112CB0-B11A-4747-9003-B715E157EA8E}" type="presOf" srcId="{D3D3E4E9-0C1C-47B1-B932-E7732DF1B343}" destId="{FE6C4E5C-8720-411D-B1A4-182B242E6960}" srcOrd="0" destOrd="0" presId="urn:microsoft.com/office/officeart/2005/8/layout/process1"/>
    <dgm:cxn modelId="{43C5C1CC-378A-4F26-9C69-2BF2AD41397A}" type="presOf" srcId="{5089BE94-E67C-46EB-9095-2C1B121B624B}" destId="{9200323E-BDE4-46D7-A5F4-E758F1141AF4}" srcOrd="0" destOrd="0" presId="urn:microsoft.com/office/officeart/2005/8/layout/process1"/>
    <dgm:cxn modelId="{D58A38DC-533D-42D0-8690-977689F14509}" type="presOf" srcId="{6A990C92-EB90-478C-8FF2-6B1AC7E7DD41}" destId="{687799E8-54E6-49CD-8B33-BB68E639BB9E}" srcOrd="0" destOrd="0" presId="urn:microsoft.com/office/officeart/2005/8/layout/process1"/>
    <dgm:cxn modelId="{E04AF2DF-E96A-4FFA-A125-0B3F881D70F0}" type="presOf" srcId="{D8E9D00B-0670-446E-85CB-EBA65B07494E}" destId="{A0594DEF-3F4E-4767-9A1B-DC16F302427E}" srcOrd="0" destOrd="0" presId="urn:microsoft.com/office/officeart/2005/8/layout/process1"/>
    <dgm:cxn modelId="{1313E1E8-E688-495F-887E-25F118568A1E}" srcId="{5089BE94-E67C-46EB-9095-2C1B121B624B}" destId="{F62959BD-0CF8-482E-AB71-51B059BCF0DB}" srcOrd="0" destOrd="0" parTransId="{BFC36F0F-D4D2-4E6A-80A4-3F3A018B828C}" sibTransId="{D3D3E4E9-0C1C-47B1-B932-E7732DF1B343}"/>
    <dgm:cxn modelId="{C9252CF7-FF0F-4B47-9FBB-45524AA2507D}" type="presOf" srcId="{F62959BD-0CF8-482E-AB71-51B059BCF0DB}" destId="{CE7491DA-BAA7-4BA6-B31C-78070614166B}" srcOrd="0" destOrd="0" presId="urn:microsoft.com/office/officeart/2005/8/layout/process1"/>
    <dgm:cxn modelId="{04CBD415-7F42-456D-B31E-DDF11BDFFE73}" type="presParOf" srcId="{9200323E-BDE4-46D7-A5F4-E758F1141AF4}" destId="{CE7491DA-BAA7-4BA6-B31C-78070614166B}" srcOrd="0" destOrd="0" presId="urn:microsoft.com/office/officeart/2005/8/layout/process1"/>
    <dgm:cxn modelId="{2D507E0C-DCD2-41A7-B80E-351639A6B175}" type="presParOf" srcId="{9200323E-BDE4-46D7-A5F4-E758F1141AF4}" destId="{FE6C4E5C-8720-411D-B1A4-182B242E6960}" srcOrd="1" destOrd="0" presId="urn:microsoft.com/office/officeart/2005/8/layout/process1"/>
    <dgm:cxn modelId="{13EEC79F-475E-4284-8312-DE5D0B2AC6D3}" type="presParOf" srcId="{FE6C4E5C-8720-411D-B1A4-182B242E6960}" destId="{DF111073-B56B-4A3A-A044-70CF8E28ADB5}" srcOrd="0" destOrd="0" presId="urn:microsoft.com/office/officeart/2005/8/layout/process1"/>
    <dgm:cxn modelId="{8D01C77A-6BA8-418C-99FE-22D11F9C9DDE}" type="presParOf" srcId="{9200323E-BDE4-46D7-A5F4-E758F1141AF4}" destId="{C8CBA3E2-A479-45A5-9D9D-CE8FC38779F5}" srcOrd="2" destOrd="0" presId="urn:microsoft.com/office/officeart/2005/8/layout/process1"/>
    <dgm:cxn modelId="{13E77C2F-D738-4326-8118-55E25C5E1952}" type="presParOf" srcId="{9200323E-BDE4-46D7-A5F4-E758F1141AF4}" destId="{A0594DEF-3F4E-4767-9A1B-DC16F302427E}" srcOrd="3" destOrd="0" presId="urn:microsoft.com/office/officeart/2005/8/layout/process1"/>
    <dgm:cxn modelId="{968F239C-A7C0-4900-93A6-D275B7B9F3E2}" type="presParOf" srcId="{A0594DEF-3F4E-4767-9A1B-DC16F302427E}" destId="{3EC00B9B-21FD-4D0D-87A1-EA9AEC69451C}" srcOrd="0" destOrd="0" presId="urn:microsoft.com/office/officeart/2005/8/layout/process1"/>
    <dgm:cxn modelId="{533D815D-EE78-49DC-9FA2-3B15978352A2}" type="presParOf" srcId="{9200323E-BDE4-46D7-A5F4-E758F1141AF4}" destId="{CCE4619E-6F96-48AF-8FD2-7C835984D04E}" srcOrd="4" destOrd="0" presId="urn:microsoft.com/office/officeart/2005/8/layout/process1"/>
    <dgm:cxn modelId="{4C7D9E3B-967A-4D75-91FC-0CDA535257B5}" type="presParOf" srcId="{9200323E-BDE4-46D7-A5F4-E758F1141AF4}" destId="{BE7AA1D3-2267-44E3-A0AC-3A8B3DA7ABCB}" srcOrd="5" destOrd="0" presId="urn:microsoft.com/office/officeart/2005/8/layout/process1"/>
    <dgm:cxn modelId="{C2E4256C-2EEA-48A6-9D4C-3CA8BD5451C5}" type="presParOf" srcId="{BE7AA1D3-2267-44E3-A0AC-3A8B3DA7ABCB}" destId="{FE3FCC10-D25A-4928-B2BC-67BC621B965E}" srcOrd="0" destOrd="0" presId="urn:microsoft.com/office/officeart/2005/8/layout/process1"/>
    <dgm:cxn modelId="{FD828A16-9365-411A-B9CF-5A9AF4CC8579}" type="presParOf" srcId="{9200323E-BDE4-46D7-A5F4-E758F1141AF4}" destId="{89FCB68D-C216-4F88-B630-BADD4F299E45}" srcOrd="6" destOrd="0" presId="urn:microsoft.com/office/officeart/2005/8/layout/process1"/>
    <dgm:cxn modelId="{7719A31A-8BCB-4F12-B9F9-18C3F569BAB1}" type="presParOf" srcId="{9200323E-BDE4-46D7-A5F4-E758F1141AF4}" destId="{C26CC3B0-65B5-4AA3-B170-F6A8A048F9A5}" srcOrd="7" destOrd="0" presId="urn:microsoft.com/office/officeart/2005/8/layout/process1"/>
    <dgm:cxn modelId="{118BEDB1-3E47-4E9D-BC46-A1E4338474D4}" type="presParOf" srcId="{C26CC3B0-65B5-4AA3-B170-F6A8A048F9A5}" destId="{57ECCC21-281F-4A71-8F9B-49D782A4E611}" srcOrd="0" destOrd="0" presId="urn:microsoft.com/office/officeart/2005/8/layout/process1"/>
    <dgm:cxn modelId="{5A4E7EB6-572D-4D5B-A7E6-0E979B39D774}" type="presParOf" srcId="{9200323E-BDE4-46D7-A5F4-E758F1141AF4}" destId="{687799E8-54E6-49CD-8B33-BB68E639BB9E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491DA-BAA7-4BA6-B31C-78070614166B}">
      <dsp:nvSpPr>
        <dsp:cNvPr id="0" name=""/>
        <dsp:cNvSpPr/>
      </dsp:nvSpPr>
      <dsp:spPr>
        <a:xfrm>
          <a:off x="12397" y="3417774"/>
          <a:ext cx="3843077" cy="14385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Identifying the research question</a:t>
          </a:r>
          <a:endParaRPr lang="en-GB" sz="2800" kern="1200" dirty="0">
            <a:solidFill>
              <a:schemeClr val="bg1"/>
            </a:solidFill>
            <a:latin typeface="+mn-lt"/>
          </a:endParaRPr>
        </a:p>
      </dsp:txBody>
      <dsp:txXfrm>
        <a:off x="54531" y="3459908"/>
        <a:ext cx="3758809" cy="1354288"/>
      </dsp:txXfrm>
    </dsp:sp>
    <dsp:sp modelId="{FE6C4E5C-8720-411D-B1A4-182B242E6960}">
      <dsp:nvSpPr>
        <dsp:cNvPr id="0" name=""/>
        <dsp:cNvSpPr/>
      </dsp:nvSpPr>
      <dsp:spPr>
        <a:xfrm>
          <a:off x="4239782" y="3660511"/>
          <a:ext cx="814732" cy="953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300" kern="1200"/>
        </a:p>
      </dsp:txBody>
      <dsp:txXfrm>
        <a:off x="4239782" y="3851128"/>
        <a:ext cx="570312" cy="571849"/>
      </dsp:txXfrm>
    </dsp:sp>
    <dsp:sp modelId="{C8CBA3E2-A479-45A5-9D9D-CE8FC38779F5}">
      <dsp:nvSpPr>
        <dsp:cNvPr id="0" name=""/>
        <dsp:cNvSpPr/>
      </dsp:nvSpPr>
      <dsp:spPr>
        <a:xfrm>
          <a:off x="5392705" y="3417774"/>
          <a:ext cx="3843077" cy="14385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Study selection</a:t>
          </a:r>
          <a:endParaRPr lang="en-GB" sz="2800" kern="1200" dirty="0">
            <a:solidFill>
              <a:schemeClr val="bg1"/>
            </a:solidFill>
            <a:latin typeface="+mn-lt"/>
          </a:endParaRPr>
        </a:p>
      </dsp:txBody>
      <dsp:txXfrm>
        <a:off x="5434839" y="3459908"/>
        <a:ext cx="3758809" cy="1354288"/>
      </dsp:txXfrm>
    </dsp:sp>
    <dsp:sp modelId="{A0594DEF-3F4E-4767-9A1B-DC16F302427E}">
      <dsp:nvSpPr>
        <dsp:cNvPr id="0" name=""/>
        <dsp:cNvSpPr/>
      </dsp:nvSpPr>
      <dsp:spPr>
        <a:xfrm>
          <a:off x="9620090" y="3660511"/>
          <a:ext cx="814732" cy="953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300" kern="1200"/>
        </a:p>
      </dsp:txBody>
      <dsp:txXfrm>
        <a:off x="9620090" y="3851128"/>
        <a:ext cx="570312" cy="571849"/>
      </dsp:txXfrm>
    </dsp:sp>
    <dsp:sp modelId="{CCE4619E-6F96-48AF-8FD2-7C835984D04E}">
      <dsp:nvSpPr>
        <dsp:cNvPr id="0" name=""/>
        <dsp:cNvSpPr/>
      </dsp:nvSpPr>
      <dsp:spPr>
        <a:xfrm>
          <a:off x="10773013" y="3417774"/>
          <a:ext cx="3843077" cy="14385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Identifying relevant studies</a:t>
          </a:r>
          <a:endParaRPr lang="en-GB" sz="2800" kern="1200" dirty="0">
            <a:solidFill>
              <a:schemeClr val="bg1"/>
            </a:solidFill>
            <a:latin typeface="+mn-lt"/>
          </a:endParaRPr>
        </a:p>
      </dsp:txBody>
      <dsp:txXfrm>
        <a:off x="10815147" y="3459908"/>
        <a:ext cx="3758809" cy="1354288"/>
      </dsp:txXfrm>
    </dsp:sp>
    <dsp:sp modelId="{BE7AA1D3-2267-44E3-A0AC-3A8B3DA7ABCB}">
      <dsp:nvSpPr>
        <dsp:cNvPr id="0" name=""/>
        <dsp:cNvSpPr/>
      </dsp:nvSpPr>
      <dsp:spPr>
        <a:xfrm>
          <a:off x="15000398" y="3660511"/>
          <a:ext cx="814732" cy="953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300" kern="1200"/>
        </a:p>
      </dsp:txBody>
      <dsp:txXfrm>
        <a:off x="15000398" y="3851128"/>
        <a:ext cx="570312" cy="571849"/>
      </dsp:txXfrm>
    </dsp:sp>
    <dsp:sp modelId="{89FCB68D-C216-4F88-B630-BADD4F299E45}">
      <dsp:nvSpPr>
        <dsp:cNvPr id="0" name=""/>
        <dsp:cNvSpPr/>
      </dsp:nvSpPr>
      <dsp:spPr>
        <a:xfrm>
          <a:off x="16153321" y="3417774"/>
          <a:ext cx="3843077" cy="14385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Charting the data</a:t>
          </a:r>
          <a:endParaRPr lang="en-GB" sz="2800" kern="1200" dirty="0">
            <a:solidFill>
              <a:schemeClr val="bg1"/>
            </a:solidFill>
            <a:latin typeface="+mn-lt"/>
          </a:endParaRPr>
        </a:p>
      </dsp:txBody>
      <dsp:txXfrm>
        <a:off x="16195455" y="3459908"/>
        <a:ext cx="3758809" cy="1354288"/>
      </dsp:txXfrm>
    </dsp:sp>
    <dsp:sp modelId="{C26CC3B0-65B5-4AA3-B170-F6A8A048F9A5}">
      <dsp:nvSpPr>
        <dsp:cNvPr id="0" name=""/>
        <dsp:cNvSpPr/>
      </dsp:nvSpPr>
      <dsp:spPr>
        <a:xfrm>
          <a:off x="20380706" y="3660511"/>
          <a:ext cx="814732" cy="953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300" kern="1200"/>
        </a:p>
      </dsp:txBody>
      <dsp:txXfrm>
        <a:off x="20380706" y="3851128"/>
        <a:ext cx="570312" cy="571849"/>
      </dsp:txXfrm>
    </dsp:sp>
    <dsp:sp modelId="{687799E8-54E6-49CD-8B33-BB68E639BB9E}">
      <dsp:nvSpPr>
        <dsp:cNvPr id="0" name=""/>
        <dsp:cNvSpPr/>
      </dsp:nvSpPr>
      <dsp:spPr>
        <a:xfrm>
          <a:off x="21533629" y="3417774"/>
          <a:ext cx="3843077" cy="14385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Collating, </a:t>
          </a:r>
          <a:r>
            <a:rPr lang="en-US" sz="2800" kern="1200" dirty="0" err="1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summarising</a:t>
          </a:r>
          <a:r>
            <a:rPr lang="en-US" sz="2800" kern="1200" dirty="0">
              <a:solidFill>
                <a:schemeClr val="bg1"/>
              </a:solidFill>
              <a:latin typeface="+mn-lt"/>
              <a:cs typeface="Arial" panose="020B0604020202020204" pitchFamily="34" charset="0"/>
              <a:sym typeface="Arial"/>
            </a:rPr>
            <a:t>, and reporting the results</a:t>
          </a:r>
          <a:endParaRPr lang="en-GB" sz="2800" kern="1200" dirty="0">
            <a:solidFill>
              <a:schemeClr val="bg1"/>
            </a:solidFill>
            <a:latin typeface="+mn-lt"/>
          </a:endParaRPr>
        </a:p>
      </dsp:txBody>
      <dsp:txXfrm>
        <a:off x="21575763" y="3459908"/>
        <a:ext cx="3758809" cy="1354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chart" Target="../charts/chart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6" y="4122867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-50925" y="2027608"/>
            <a:ext cx="30232640" cy="2637715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717814" y="1978094"/>
            <a:ext cx="2669516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Advance Warning and Response Systems in Kenya: A Scoping Review</a:t>
            </a:r>
            <a:endParaRPr sz="80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41220493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3600" b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Contact: </a:t>
            </a:r>
            <a:r>
              <a:rPr lang="en-GB" sz="3600" b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werelisa@outlook.com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96942" y="4848734"/>
            <a:ext cx="28681328" cy="387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GB" sz="4800" b="1" i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Lisa M. Were¹</a:t>
            </a:r>
            <a:r>
              <a:rPr lang="en-GB" sz="480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Jenifer A. Otieno², </a:t>
            </a:r>
            <a:r>
              <a:rPr lang="en-GB" sz="4800" b="1" i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Moriasi</a:t>
            </a:r>
            <a:r>
              <a:rPr lang="en-GB" sz="480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Nyanchoka³, Perpetua W. Karanja⁴, Dalmas Omia⁵, Philip </a:t>
            </a:r>
            <a:r>
              <a:rPr lang="en-GB" sz="4800" b="1" i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Ngere</a:t>
            </a:r>
            <a:r>
              <a:rPr lang="en-GB" sz="480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⁶, Eric Osoro⁶˒⁷, M. Kariuki Njenga⁶˒⁷, Mercy </a:t>
            </a:r>
            <a:r>
              <a:rPr lang="en-GB" sz="4800" b="1" i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Mulaku</a:t>
            </a:r>
            <a:r>
              <a:rPr lang="en-GB" sz="480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⁸, Isaac </a:t>
            </a:r>
            <a:r>
              <a:rPr lang="en-GB" sz="4800" b="1" i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Ngere</a:t>
            </a:r>
            <a:r>
              <a:rPr lang="en-GB" sz="480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⁶˒⁷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5000" b="1" i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¹Research Department, Horn Population Research &amp; Development, Nairobi, Kenya, ²Malaria Branch, Centre for Global Health Research, Kenya Medical Research Institute, Kisumu, Kenya, ³Health Economics Research Unit, KEMRI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Wellcome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Trust Research Programme, Nairobi, Kenya, ⁴Department of Health, Kirinyaga County,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Kerugoya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Kenya, ⁵Institute of Anthropology, Gender and African Studies, University of Nairobi, Nairobi, Kenya, ⁶Washington State University Global Health Program, Nairobi, Kenya, ⁷Paul G. Allen School of Global Health, Washington State University, Pullman, US, ⁸Department of Pharmacology, Clinical Pharmacy and Pharmacy Practice, Faculty of Health Sciences, University of Nairobi, Nairobi, Kenya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282437" y="8774321"/>
            <a:ext cx="29421163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BACKGROUND: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Kenya has strengthened its health surveillance through Advance Warning and Response Systems (AW&amp;RS). Since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&gt;75% of infectious diseases (IDs) of public health concern are zoonotic,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research has focused on animal &amp; human health &amp; on assessing the impact of climate variability on climate-sensitive infectious diseases (CSIDs).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0" y="11237495"/>
            <a:ext cx="29457334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OBJECTIVE: 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To map evidence regarding AW&amp;RS for detecting IDs &amp; CSIDs, their effects on ID risk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health outcomes,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the impact of climate on health and existing CSIDs. It also assessed the enablers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barriers to implementing AW&amp;RS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the cost drivers for AW&amp;RS in Kenya.</a:t>
            </a:r>
            <a:endParaRPr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57107" y="17678671"/>
            <a:ext cx="28824948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STUDY DESIGN AND SAMPLING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GB" sz="4000" dirty="0"/>
              <a:t>🧍</a:t>
            </a:r>
            <a:r>
              <a:rPr lang="en-GB" sz="40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Population:</a:t>
            </a:r>
            <a:r>
              <a:rPr lang="en-GB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studies on humans, animals, the environment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GB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wastewater.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4000" dirty="0"/>
              <a:t>⚖️ </a:t>
            </a:r>
            <a:r>
              <a:rPr lang="en-GB" sz="40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Concept: </a:t>
            </a:r>
            <a:r>
              <a:rPr lang="en-US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Studies on AW&amp;RS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climate impact on IDs/CSIDs.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4000" dirty="0"/>
              <a:t>🌍 </a:t>
            </a:r>
            <a:r>
              <a:rPr lang="en-GB" sz="40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Context:</a:t>
            </a:r>
            <a:r>
              <a:rPr lang="en-GB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Studies done in Kenya.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4000" dirty="0"/>
              <a:t>🔎 </a:t>
            </a:r>
            <a:r>
              <a:rPr lang="en-GB" sz="40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Search:</a:t>
            </a:r>
            <a:r>
              <a:rPr lang="en-GB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6 major databases  (from 1946–28</a:t>
            </a:r>
            <a:r>
              <a:rPr lang="en-GB" sz="4000" baseline="30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th</a:t>
            </a:r>
            <a:r>
              <a:rPr lang="en-GB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Aug 2024 )+ grey literature (WHO, CDC, Kenyan agencies, universities).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4000" dirty="0"/>
              <a:t>✅ </a:t>
            </a:r>
            <a:r>
              <a:rPr lang="en-GB" sz="40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Study Selection:</a:t>
            </a:r>
            <a:r>
              <a:rPr lang="en-GB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2 independent reviewers per study.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4000" dirty="0"/>
              <a:t>🧾 </a:t>
            </a:r>
            <a:r>
              <a:rPr lang="en-GB" sz="40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Data extraction</a:t>
            </a:r>
            <a:r>
              <a:rPr lang="en-GB" sz="4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: 1 reviewer per study.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57107" y="23582661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RESULTS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95157" y="13584739"/>
            <a:ext cx="2945733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METHODOLOGY:</a:t>
            </a:r>
            <a:r>
              <a:rPr lang="en-GB" sz="4800" b="1" dirty="0">
                <a:solidFill>
                  <a:srgbClr val="1F3864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4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Arksey and O'Malley scoping review framework</a:t>
            </a:r>
            <a:r>
              <a:rPr lang="en-US" sz="4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Preferred Reporting Items for Systematic Reviews and Meta-Analyses for Scoping Reviews (PRISMA-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) guidance</a:t>
            </a:r>
            <a:endParaRPr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95157" y="22549631"/>
            <a:ext cx="2915062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STATISTICAL ANALYSIS: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Descriptive statistics using Microsoft Excel (2021). 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8982944" y="24977522"/>
            <a:ext cx="10602025" cy="68633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Human disease surveillance focused mostly on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malaria, HIV/AIDS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RVF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reflecting priority.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Climate variability is consistently associated with increased disease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aligning with broader climate–health evidence.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B" sz="4000" dirty="0"/>
              <a:t>⚠️ </a:t>
            </a:r>
            <a:r>
              <a:rPr lang="en-US" sz="4000" i="1" u="sng" dirty="0">
                <a:latin typeface="Arial" panose="020B0604020202020204" pitchFamily="34" charset="0"/>
                <a:cs typeface="Arial" panose="020B0604020202020204" pitchFamily="34" charset="0"/>
              </a:rPr>
              <a:t>Research gap: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quantifying the costs associated with implementing the AW&amp;RS.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20445836" y="32510628"/>
            <a:ext cx="874035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CONCLUSIONS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19012540" y="33312922"/>
            <a:ext cx="10465730" cy="68633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AW&amp;RS,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remain largely human-health focused and constrained by financing and coordination challenges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Promote One Health integration across human, animal, &amp; environmental surveillance systems.</a:t>
            </a:r>
          </a:p>
          <a:p>
            <a:pPr lvl="0" algn="just">
              <a:buClr>
                <a:srgbClr val="3E61FE"/>
              </a:buClr>
              <a:buSzPts val="3600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GB" sz="4000" dirty="0"/>
              <a:t>🔔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Address the gap on the economic costs of implementing AW&amp;RS to inform investment and policy decisions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40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13000656" y="944406"/>
            <a:ext cx="4496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INSERT YOUR INSTITUTIONAL LOGO</a:t>
            </a:r>
            <a:endParaRPr sz="1800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FOR THE FIRST AUTHOR</a:t>
            </a:r>
            <a:endParaRPr sz="1800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8;p1">
            <a:extLst>
              <a:ext uri="{FF2B5EF4-FFF2-40B4-BE49-F238E27FC236}">
                <a16:creationId xmlns:a16="http://schemas.microsoft.com/office/drawing/2014/main" id="{1FB81045-DFB6-BEB8-B266-B8634C44E354}"/>
              </a:ext>
            </a:extLst>
          </p:cNvPr>
          <p:cNvSpPr/>
          <p:nvPr/>
        </p:nvSpPr>
        <p:spPr>
          <a:xfrm>
            <a:off x="163126" y="24441597"/>
            <a:ext cx="18425378" cy="93255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166 of 5,742 records were included. </a:t>
            </a: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buClr>
                <a:srgbClr val="3E61FE"/>
              </a:buClr>
              <a:buSzPts val="3600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Characteristics:</a:t>
            </a:r>
          </a:p>
          <a:p>
            <a:pPr lvl="0" algn="just">
              <a:buClr>
                <a:srgbClr val="3E61FE"/>
              </a:buClr>
              <a:buSzPts val="3600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buClr>
                <a:srgbClr val="3E61FE"/>
              </a:buClr>
              <a:buSzPts val="3600"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Design: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Cohort surveillance systems &amp;  Integrated Disease Surveillance and Response (IDSR) were the most common (37.2%), followed by modelling (9.4%). </a:t>
            </a: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Data sources: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Hospital records; 35.1% &amp; automated alerts: (27.7%).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A88F7AF-EE86-F045-9A18-4EE0A55472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3417536"/>
              </p:ext>
            </p:extLst>
          </p:nvPr>
        </p:nvGraphicFramePr>
        <p:xfrm>
          <a:off x="1830912" y="11995381"/>
          <a:ext cx="25389104" cy="827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3CBDF08-E311-4577-5074-3E360FE866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4911018"/>
              </p:ext>
            </p:extLst>
          </p:nvPr>
        </p:nvGraphicFramePr>
        <p:xfrm>
          <a:off x="4870527" y="25931813"/>
          <a:ext cx="11472418" cy="5493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4" name="Google Shape;109;p1">
            <a:extLst>
              <a:ext uri="{FF2B5EF4-FFF2-40B4-BE49-F238E27FC236}">
                <a16:creationId xmlns:a16="http://schemas.microsoft.com/office/drawing/2014/main" id="{88F27068-DE13-AA65-567B-763851D8F363}"/>
              </a:ext>
            </a:extLst>
          </p:cNvPr>
          <p:cNvSpPr/>
          <p:nvPr/>
        </p:nvSpPr>
        <p:spPr>
          <a:xfrm>
            <a:off x="20149796" y="24026099"/>
            <a:ext cx="835168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DISCUSSION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6CC75F-769F-19BA-9F4B-356264916BEC}"/>
              </a:ext>
            </a:extLst>
          </p:cNvPr>
          <p:cNvSpPr txBox="1"/>
          <p:nvPr/>
        </p:nvSpPr>
        <p:spPr>
          <a:xfrm>
            <a:off x="163126" y="33775363"/>
            <a:ext cx="18425378" cy="624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Findings:</a:t>
            </a:r>
          </a:p>
          <a:p>
            <a:pPr marL="57150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GB" sz="4000" dirty="0"/>
              <a:t>🦟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57.4%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addressed CSIDs, mainly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malaria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Rift Valley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Fever (RVF).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GB" sz="4000" dirty="0"/>
              <a:t>🎯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AW&amp;RS used accuracy &amp; reliability models to assess performance. </a:t>
            </a: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System acceptability &amp; timeliness were used to evaluate effectiveness. </a:t>
            </a: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Health system-level factors were the most frequent (121 enablers, 127 barriers). </a:t>
            </a: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Key enabler: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skilled personnel (13 articles);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Key barrier: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inadequate finances (21 articles).</a:t>
            </a:r>
          </a:p>
          <a:p>
            <a:pPr marL="571500" lvl="0" indent="-571500" algn="just">
              <a:buClr>
                <a:srgbClr val="3E61FE"/>
              </a:buClr>
              <a:buSzPts val="3600"/>
              <a:buFont typeface="Arial" panose="020B0604020202020204" pitchFamily="34" charset="0"/>
              <a:buChar char="•"/>
            </a:pPr>
            <a:r>
              <a:rPr lang="en-GB" sz="4000" dirty="0"/>
              <a:t>💰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No studies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reported the cost of implementing AW&amp;RS.</a:t>
            </a:r>
            <a:endParaRPr lang="en-US" sz="40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703</Words>
  <Application>Microsoft Office PowerPoint</Application>
  <PresentationFormat>Custom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Cooper, Nik</dc:creator>
  <cp:lastModifiedBy>Lisa Were</cp:lastModifiedBy>
  <cp:revision>16</cp:revision>
  <dcterms:created xsi:type="dcterms:W3CDTF">2018-08-09T14:20:14Z</dcterms:created>
  <dcterms:modified xsi:type="dcterms:W3CDTF">2026-04-27T14:45:31Z</dcterms:modified>
</cp:coreProperties>
</file>